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0.xml" ContentType="application/vnd.openxmlformats-officedocument.theme+xml"/>
  <Override PartName="/ppt/slideLayouts/slideLayout23.xml" ContentType="application/vnd.openxmlformats-officedocument.presentationml.slideLayout+xml"/>
  <Override PartName="/ppt/theme/theme1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5" r:id="rId10"/>
    <p:sldMasterId id="2147483650" r:id="rId11"/>
    <p:sldMasterId id="2147483652" r:id="rId12"/>
    <p:sldMasterId id="2147483654" r:id="rId13"/>
    <p:sldMasterId id="2147483666" r:id="rId14"/>
    <p:sldMasterId id="2147483668" r:id="rId15"/>
  </p:sldMasterIdLst>
  <p:notesMasterIdLst>
    <p:notesMasterId r:id="rId30"/>
  </p:notesMasterIdLst>
  <p:sldIdLst>
    <p:sldId id="315" r:id="rId16"/>
    <p:sldId id="316" r:id="rId17"/>
    <p:sldId id="260" r:id="rId18"/>
    <p:sldId id="300" r:id="rId19"/>
    <p:sldId id="317" r:id="rId20"/>
    <p:sldId id="291" r:id="rId21"/>
    <p:sldId id="307" r:id="rId22"/>
    <p:sldId id="312" r:id="rId23"/>
    <p:sldId id="311" r:id="rId24"/>
    <p:sldId id="318" r:id="rId25"/>
    <p:sldId id="313" r:id="rId26"/>
    <p:sldId id="308" r:id="rId27"/>
    <p:sldId id="314" r:id="rId28"/>
    <p:sldId id="31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 Shutkever" initials="SS" lastIdx="1" clrIdx="0">
    <p:extLst>
      <p:ext uri="{19B8F6BF-5375-455C-9EA6-DF929625EA0E}">
        <p15:presenceInfo xmlns:p15="http://schemas.microsoft.com/office/powerpoint/2012/main" userId="Sam Shutkev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BC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E4B4D-D867-492E-97B2-A4C94167F2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3A521-224D-4C95-824A-3CEFF92EB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7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11188"/>
            <a:ext cx="5950424" cy="178785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KG Primary Penmanship" panose="02000506000000020003" pitchFamily="2" charset="0"/>
              </a:defRPr>
            </a:lvl1pPr>
          </a:lstStyle>
          <a:p>
            <a:r>
              <a:rPr lang="en-US" dirty="0"/>
              <a:t>TITLE – in caps and saved as a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13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57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40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9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62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3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15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77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6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7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0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335E50-1930-44E5-9B14-893AFBD95C69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15/09/2020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8BBDC2-4ED5-4A8D-A28C-1B3F6D2413F0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8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92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5335E50-1930-44E5-9B14-893AFBD95C69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08BBDC2-4ED5-4A8D-A28C-1B3F6D241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3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24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11188"/>
            <a:ext cx="5950424" cy="178785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KG Primary Penmanship" panose="02000506000000020003" pitchFamily="2" charset="0"/>
              </a:defRPr>
            </a:lvl1pPr>
          </a:lstStyle>
          <a:p>
            <a:r>
              <a:rPr lang="en-US" dirty="0"/>
              <a:t>TITLE – in caps and saved as a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37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fld id="{45335E50-1930-44E5-9B14-893AFBD95C69}" type="datetimeFigureOut">
              <a:rPr lang="en-GB" smtClean="0"/>
              <a:pPr/>
              <a:t>15/09/2020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fld id="{108BBDC2-4ED5-4A8D-A28C-1B3F6D2413F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99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5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47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12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our turn K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8082" y="1989208"/>
            <a:ext cx="5703912" cy="3005873"/>
          </a:xfrm>
          <a:prstGeom prst="rect">
            <a:avLst/>
          </a:prstGeom>
        </p:spPr>
        <p:txBody>
          <a:bodyPr anchor="ctr"/>
          <a:lstStyle>
            <a:lvl1pPr algn="ctr">
              <a:defRPr sz="4000" u="none" baseline="0">
                <a:latin typeface="Comic Sans MS" panose="030F0702030302020204" pitchFamily="66" charset="0"/>
              </a:defRPr>
            </a:lvl1pPr>
          </a:lstStyle>
          <a:p>
            <a:r>
              <a:rPr lang="en-US" dirty="0"/>
              <a:t>Have a go at questions 		 on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85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our turn K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8082" y="1989208"/>
            <a:ext cx="5703912" cy="3005873"/>
          </a:xfrm>
          <a:prstGeom prst="rect">
            <a:avLst/>
          </a:prstGeom>
        </p:spPr>
        <p:txBody>
          <a:bodyPr anchor="ctr"/>
          <a:lstStyle>
            <a:lvl1pPr algn="ctr">
              <a:defRPr baseline="0">
                <a:latin typeface="+mn-lt"/>
              </a:defRPr>
            </a:lvl1pPr>
          </a:lstStyle>
          <a:p>
            <a:r>
              <a:rPr lang="en-US" dirty="0"/>
              <a:t>Have a go at questions 	on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87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12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F14EDCB3-CC60-E94C-B25C-4D771CB649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79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Y5_SP_B3_PP13.jpg">
            <a:extLst>
              <a:ext uri="{FF2B5EF4-FFF2-40B4-BE49-F238E27FC236}">
                <a16:creationId xmlns:a16="http://schemas.microsoft.com/office/drawing/2014/main" id="{E95FB4EA-75B8-F24A-A499-2ACE9F9705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599"/>
            <a:ext cx="9144000" cy="6464401"/>
          </a:xfrm>
          <a:prstGeom prst="rect">
            <a:avLst/>
          </a:prstGeom>
        </p:spPr>
      </p:pic>
      <p:pic>
        <p:nvPicPr>
          <p:cNvPr id="7" name="Picture 6" descr="Y5_SP_B3_PP13.jpg">
            <a:extLst>
              <a:ext uri="{FF2B5EF4-FFF2-40B4-BE49-F238E27FC236}">
                <a16:creationId xmlns:a16="http://schemas.microsoft.com/office/drawing/2014/main" id="{251B3F75-D21C-0C4E-A1CC-4B8DDEF085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25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F14EDCB3-CC60-E94C-B25C-4D771CB649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6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2C252DA-A0E8-6A49-900E-07188D62BB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7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D3D08606-BA4C-8046-935F-20760BC276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4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ign with white text&#10;&#10;Description automatically generated">
            <a:extLst>
              <a:ext uri="{FF2B5EF4-FFF2-40B4-BE49-F238E27FC236}">
                <a16:creationId xmlns:a16="http://schemas.microsoft.com/office/drawing/2014/main" id="{E7898E14-59E6-7D4D-8006-F74307CCB9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1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F33BA71E-3CF0-1E4E-BEEE-6280AD06DD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9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3A3B0A72-DFF8-FC43-8B3B-B0D9C1468E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5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27FE0188-803D-CF41-A7C4-56C7E1D1B2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1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Y5_SP_B3_PP13.jpg">
            <a:extLst>
              <a:ext uri="{FF2B5EF4-FFF2-40B4-BE49-F238E27FC236}">
                <a16:creationId xmlns:a16="http://schemas.microsoft.com/office/drawing/2014/main" id="{E95FB4EA-75B8-F24A-A499-2ACE9F9705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599"/>
            <a:ext cx="9144000" cy="6464401"/>
          </a:xfrm>
          <a:prstGeom prst="rect">
            <a:avLst/>
          </a:prstGeom>
        </p:spPr>
      </p:pic>
      <p:pic>
        <p:nvPicPr>
          <p:cNvPr id="7" name="Picture 6" descr="Y5_SP_B3_PP13.jpg">
            <a:extLst>
              <a:ext uri="{FF2B5EF4-FFF2-40B4-BE49-F238E27FC236}">
                <a16:creationId xmlns:a16="http://schemas.microsoft.com/office/drawing/2014/main" id="{251B3F75-D21C-0C4E-A1CC-4B8DDEF085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Y5_SP_B3_PP13.jpg">
            <a:extLst>
              <a:ext uri="{FF2B5EF4-FFF2-40B4-BE49-F238E27FC236}">
                <a16:creationId xmlns:a16="http://schemas.microsoft.com/office/drawing/2014/main" id="{E95FB4EA-75B8-F24A-A499-2ACE9F9705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599"/>
            <a:ext cx="9144000" cy="6464401"/>
          </a:xfrm>
          <a:prstGeom prst="rect">
            <a:avLst/>
          </a:prstGeom>
        </p:spPr>
      </p:pic>
      <p:pic>
        <p:nvPicPr>
          <p:cNvPr id="7" name="Picture 6" descr="Y5_SP_B3_PP13.jpg">
            <a:extLst>
              <a:ext uri="{FF2B5EF4-FFF2-40B4-BE49-F238E27FC236}">
                <a16:creationId xmlns:a16="http://schemas.microsoft.com/office/drawing/2014/main" id="{251B3F75-D21C-0C4E-A1CC-4B8DDEF085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7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7" Type="http://schemas.openxmlformats.org/officeDocument/2006/relationships/image" Target="../media/image14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18.png"/><Relationship Id="rId5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6" Type="http://schemas.openxmlformats.org/officeDocument/2006/relationships/image" Target="../media/image14.png"/><Relationship Id="rId5" Type="http://schemas.openxmlformats.org/officeDocument/2006/relationships/image" Target="../media/image19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198" y="2188525"/>
            <a:ext cx="6651312" cy="248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2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a go at questions 1 - 4 on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31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1"/>
              <p:cNvSpPr txBox="1">
                <a:spLocks/>
              </p:cNvSpPr>
              <p:nvPr/>
            </p:nvSpPr>
            <p:spPr>
              <a:xfrm>
                <a:off x="1632021" y="992106"/>
                <a:ext cx="5403779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latin typeface="+mn-lt"/>
                  </a:rPr>
                  <a:t>11,589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800" dirty="0" smtClean="0">
                    <a:latin typeface="+mn-lt"/>
                  </a:rPr>
                  <a:t>5		        11,582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800" dirty="0" smtClean="0">
                    <a:latin typeface="+mn-lt"/>
                    <a:ea typeface="Cambria Math" panose="02040503050406030204" pitchFamily="18" charset="0"/>
                  </a:rPr>
                  <a:t>2</a:t>
                </a:r>
                <a:endParaRPr lang="en-GB" sz="2800" dirty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021" y="992106"/>
                <a:ext cx="5403779" cy="706030"/>
              </a:xfrm>
              <a:prstGeom prst="rect">
                <a:avLst/>
              </a:prstGeom>
              <a:blipFill>
                <a:blip r:embed="rId5"/>
                <a:stretch>
                  <a:fillRect l="-2370" t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3904510" y="829099"/>
            <a:ext cx="799252" cy="79925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94007" y="1573759"/>
            <a:ext cx="1624422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11,584 		</a:t>
            </a:r>
            <a:endParaRPr lang="en-GB" sz="2800" dirty="0">
              <a:solidFill>
                <a:schemeClr val="accent1"/>
              </a:solidFill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52045" y="1573759"/>
            <a:ext cx="1624422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11,584 		</a:t>
            </a:r>
            <a:endParaRPr lang="en-GB" sz="2800" dirty="0">
              <a:solidFill>
                <a:schemeClr val="accent1"/>
              </a:solidFill>
              <a:latin typeface="+mn-lt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061337" y="932800"/>
                <a:ext cx="1624422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en-GB" sz="36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3600" dirty="0" smtClean="0">
                    <a:solidFill>
                      <a:schemeClr val="accent1"/>
                    </a:solidFill>
                    <a:latin typeface="+mn-lt"/>
                  </a:rPr>
                  <a:t> 		</a:t>
                </a:r>
                <a:endParaRPr lang="en-GB" sz="3600" dirty="0">
                  <a:solidFill>
                    <a:schemeClr val="accent1"/>
                  </a:solidFill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337" y="932800"/>
                <a:ext cx="1624422" cy="7060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1632021" y="2659312"/>
                <a:ext cx="7511979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latin typeface="+mn-lt"/>
                  </a:rPr>
                  <a:t>        60,510		         60,000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800" dirty="0" smtClean="0">
                    <a:latin typeface="+mn-lt"/>
                    <a:ea typeface="Cambria Math" panose="02040503050406030204" pitchFamily="18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800" dirty="0" smtClean="0">
                    <a:latin typeface="+mn-lt"/>
                    <a:ea typeface="Cambria Math" panose="02040503050406030204" pitchFamily="18" charset="0"/>
                  </a:rPr>
                  <a:t>100</a:t>
                </a:r>
                <a:endParaRPr lang="en-GB" sz="2800" dirty="0">
                  <a:latin typeface="+mn-lt"/>
                  <a:ea typeface="Cambria Math" panose="02040503050406030204" pitchFamily="18" charset="0"/>
                </a:endParaRPr>
              </a:p>
              <a:p>
                <a:r>
                  <a:rPr lang="en-GB" sz="2800" dirty="0" smtClean="0">
                    <a:latin typeface="+mn-lt"/>
                  </a:rPr>
                  <a:t> </a:t>
                </a:r>
                <a:endParaRPr lang="en-GB" sz="2800" dirty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021" y="2659312"/>
                <a:ext cx="7511979" cy="706030"/>
              </a:xfrm>
              <a:prstGeom prst="rect">
                <a:avLst/>
              </a:prstGeom>
              <a:blipFill>
                <a:blip r:embed="rId7"/>
                <a:stretch>
                  <a:fillRect t="-13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3904510" y="2496305"/>
            <a:ext cx="799252" cy="79925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28697" y="3161839"/>
            <a:ext cx="1624422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60,105 		</a:t>
            </a:r>
            <a:endParaRPr lang="en-GB" sz="2800" dirty="0">
              <a:solidFill>
                <a:schemeClr val="accent1"/>
              </a:solidFill>
              <a:latin typeface="+mn-lt"/>
              <a:ea typeface="Cambria Math" panose="02040503050406030204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528453"/>
              </p:ext>
            </p:extLst>
          </p:nvPr>
        </p:nvGraphicFramePr>
        <p:xfrm>
          <a:off x="2944303" y="3837811"/>
          <a:ext cx="5214965" cy="21148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660616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3052848" y="435525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521393" y="435525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3052848" y="4814551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3521393" y="4814551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3052848" y="530834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3521393" y="530834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7199576" y="435525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7683822" y="435525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5118362" y="435525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7199576" y="4814551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7683822" y="4814551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199576" y="530834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itle 1"/>
              <p:cNvSpPr txBox="1">
                <a:spLocks/>
              </p:cNvSpPr>
              <p:nvPr/>
            </p:nvSpPr>
            <p:spPr>
              <a:xfrm>
                <a:off x="4074985" y="2608667"/>
                <a:ext cx="1624422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en-GB" sz="3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3600" dirty="0" smtClean="0">
                    <a:solidFill>
                      <a:schemeClr val="accent1"/>
                    </a:solidFill>
                    <a:latin typeface="+mn-lt"/>
                  </a:rPr>
                  <a:t> 		</a:t>
                </a:r>
                <a:endParaRPr lang="en-GB" sz="3600" dirty="0">
                  <a:solidFill>
                    <a:schemeClr val="accent1"/>
                  </a:solidFill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985" y="2608667"/>
                <a:ext cx="1624422" cy="7060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735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1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130140" y="2925687"/>
            <a:ext cx="6657316" cy="1029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122247" y="2596178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87387" y="2582153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773651" y="2600853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52527" y="2586828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82807" y="2577478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17667" y="2591503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447947" y="2619553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13087" y="2614878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78227" y="2610203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43367" y="2624227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108507" y="2605528"/>
            <a:ext cx="7893" cy="6589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-104947" y="3195592"/>
            <a:ext cx="245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30,000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6528892" y="3283524"/>
            <a:ext cx="245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40,000</a:t>
            </a:r>
            <a:endParaRPr lang="en-GB" sz="2400" dirty="0">
              <a:latin typeface="Calibri" panose="020F0502020204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090628" y="2313496"/>
            <a:ext cx="6665209" cy="1270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3002154" y="1801155"/>
            <a:ext cx="245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10,000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2512743" y="3622036"/>
            <a:ext cx="3604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smtClean="0">
                <a:latin typeface="Calibri" panose="020F0502020204030204" pitchFamily="34" charset="0"/>
              </a:rPr>
              <a:t>10,000 </a:t>
            </a:r>
            <a:r>
              <a:rPr lang="en-GB" sz="3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÷</a:t>
            </a:r>
            <a:r>
              <a:rPr lang="en-GB" sz="3000" dirty="0" smtClean="0">
                <a:latin typeface="Calibri" panose="020F0502020204030204" pitchFamily="34" charset="0"/>
              </a:rPr>
              <a:t> 10 </a:t>
            </a:r>
            <a:r>
              <a:rPr lang="en-GB" sz="3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GB" sz="3000" dirty="0" smtClean="0">
                <a:latin typeface="Calibri" panose="020F0502020204030204" pitchFamily="34" charset="0"/>
              </a:rPr>
              <a:t> 1,000 </a:t>
            </a:r>
            <a:endParaRPr lang="en-GB" sz="3000" dirty="0">
              <a:latin typeface="Calibri" panose="020F050202020403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3769053" y="1583056"/>
            <a:ext cx="166794" cy="95195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3495440" y="1091753"/>
            <a:ext cx="1304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34,000</a:t>
            </a:r>
            <a:endParaRPr lang="en-GB" sz="3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1440784" y="4052110"/>
            <a:ext cx="1304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30,500</a:t>
            </a:r>
            <a:endParaRPr lang="en-GB" sz="3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1444927" y="2935983"/>
            <a:ext cx="606727" cy="114860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1284623" y="2206924"/>
            <a:ext cx="107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31,000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5646155" y="3977617"/>
            <a:ext cx="1304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38,890</a:t>
            </a:r>
            <a:endParaRPr lang="en-GB" sz="3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44E6B0A-5D66-794E-AC76-3F54A01194FD}"/>
              </a:ext>
            </a:extLst>
          </p:cNvPr>
          <p:cNvSpPr txBox="1"/>
          <p:nvPr/>
        </p:nvSpPr>
        <p:spPr>
          <a:xfrm>
            <a:off x="5210666" y="2206924"/>
            <a:ext cx="245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38,000</a:t>
            </a:r>
            <a:endParaRPr lang="en-GB" sz="2400" dirty="0">
              <a:latin typeface="Calibri" panose="020F050202020403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6272783" y="2916302"/>
            <a:ext cx="728092" cy="110851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87" y="813065"/>
            <a:ext cx="747045" cy="74704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343653" y="955755"/>
            <a:ext cx="18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</a:rPr>
              <a:t>Have a think</a:t>
            </a:r>
            <a:endParaRPr lang="en-GB" sz="2400" dirty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65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/>
      <p:bldP spid="24" grpId="1"/>
      <p:bldP spid="52" grpId="0"/>
      <p:bldP spid="53" grpId="0"/>
      <p:bldP spid="25" grpId="0"/>
      <p:bldP spid="61" grpId="0"/>
      <p:bldP spid="62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1"/>
              <p:cNvSpPr txBox="1">
                <a:spLocks/>
              </p:cNvSpPr>
              <p:nvPr/>
            </p:nvSpPr>
            <p:spPr>
              <a:xfrm>
                <a:off x="2634628" y="599010"/>
                <a:ext cx="5403779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latin typeface="+mn-lt"/>
                  </a:rPr>
                  <a:t>6,473   </a:t>
                </a:r>
                <a:r>
                  <a:rPr lang="en-GB" sz="2800" dirty="0">
                    <a:latin typeface="+mn-lt"/>
                  </a:rPr>
                  <a:t>	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2800" dirty="0" smtClean="0">
                    <a:latin typeface="+mn-lt"/>
                  </a:rPr>
                  <a:t>	6,__73	</a:t>
                </a:r>
                <a:endParaRPr lang="en-GB" sz="2800" dirty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628" y="599010"/>
                <a:ext cx="5403779" cy="706030"/>
              </a:xfrm>
              <a:prstGeom prst="rect">
                <a:avLst/>
              </a:prstGeom>
              <a:blipFill>
                <a:blip r:embed="rId5"/>
                <a:stretch>
                  <a:fillRect l="-2255" t="-13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106553"/>
              </p:ext>
            </p:extLst>
          </p:nvPr>
        </p:nvGraphicFramePr>
        <p:xfrm>
          <a:off x="821293" y="1179170"/>
          <a:ext cx="4171972" cy="23953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941095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929838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1398383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929838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398383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929838" y="269313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398383" y="269313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970382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454628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2995573" y="313823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970382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2454628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4039181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2995573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3464118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2995573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3464118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2995573" y="269313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3464118" y="269313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402623" y="2863529"/>
            <a:ext cx="18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</a:rPr>
              <a:t>Have a think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055283" y="222626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4529465" y="1739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531988"/>
              </p:ext>
            </p:extLst>
          </p:nvPr>
        </p:nvGraphicFramePr>
        <p:xfrm>
          <a:off x="821293" y="3722230"/>
          <a:ext cx="4171972" cy="2382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928013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28" name="Oval 27"/>
          <p:cNvSpPr/>
          <p:nvPr/>
        </p:nvSpPr>
        <p:spPr>
          <a:xfrm>
            <a:off x="929838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/>
          <p:cNvSpPr/>
          <p:nvPr/>
        </p:nvSpPr>
        <p:spPr>
          <a:xfrm>
            <a:off x="1398383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Oval 29"/>
          <p:cNvSpPr/>
          <p:nvPr/>
        </p:nvSpPr>
        <p:spPr>
          <a:xfrm>
            <a:off x="929838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1398383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929838" y="523619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1398383" y="523619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2995573" y="568129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4039181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2995573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3464118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2995573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3464118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/>
          <p:cNvSpPr/>
          <p:nvPr/>
        </p:nvSpPr>
        <p:spPr>
          <a:xfrm>
            <a:off x="2995573" y="523619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/>
          <p:cNvSpPr/>
          <p:nvPr/>
        </p:nvSpPr>
        <p:spPr>
          <a:xfrm>
            <a:off x="3464118" y="523619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Oval 45"/>
          <p:cNvSpPr/>
          <p:nvPr/>
        </p:nvSpPr>
        <p:spPr>
          <a:xfrm>
            <a:off x="4055283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4529465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1982956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5725215" y="970103"/>
            <a:ext cx="90887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1</a:t>
            </a:r>
            <a:r>
              <a:rPr lang="en-GB" sz="2800" dirty="0" smtClean="0">
                <a:latin typeface="+mn-lt"/>
              </a:rPr>
              <a:t>	</a:t>
            </a:r>
            <a:endParaRPr lang="en-GB" sz="2800" dirty="0"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474570" y="428254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5725215" y="1374432"/>
            <a:ext cx="90887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2</a:t>
            </a:r>
            <a:r>
              <a:rPr lang="en-GB" sz="2800" dirty="0" smtClean="0">
                <a:latin typeface="+mn-lt"/>
              </a:rPr>
              <a:t>	</a:t>
            </a:r>
            <a:endParaRPr lang="en-GB" sz="2800" dirty="0"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981044" y="4782968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5725215" y="1776835"/>
            <a:ext cx="90887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3</a:t>
            </a:r>
            <a:r>
              <a:rPr lang="en-GB" sz="2800" dirty="0" smtClean="0">
                <a:latin typeface="+mn-lt"/>
              </a:rPr>
              <a:t>	</a:t>
            </a:r>
            <a:endParaRPr lang="en-GB" sz="2800" dirty="0"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5732080" y="2164929"/>
            <a:ext cx="90887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0</a:t>
            </a:r>
            <a:r>
              <a:rPr lang="en-GB" sz="2800" dirty="0" smtClean="0">
                <a:latin typeface="+mn-lt"/>
              </a:rPr>
              <a:t>	</a:t>
            </a:r>
            <a:endParaRPr lang="en-GB" sz="2800" dirty="0">
              <a:latin typeface="+mn-lt"/>
              <a:ea typeface="Cambria Math" panose="02040503050406030204" pitchFamily="18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273" y="2729499"/>
            <a:ext cx="747045" cy="7470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290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4" grpId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8" grpId="1" animBg="1"/>
      <p:bldP spid="49" grpId="0"/>
      <p:bldP spid="50" grpId="0" animBg="1"/>
      <p:bldP spid="50" grpId="1" animBg="1"/>
      <p:bldP spid="51" grpId="0"/>
      <p:bldP spid="52" grpId="0" animBg="1"/>
      <p:bldP spid="52" grpId="1" animBg="1"/>
      <p:bldP spid="54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a go at the rest of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20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23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67512" y="334776"/>
                <a:ext cx="6078008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FontTx/>
                  <a:buAutoNum type="arabicParenR"/>
                </a:pPr>
                <a:r>
                  <a:rPr lang="en-GB" sz="2800" dirty="0" smtClean="0"/>
                  <a:t>300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 smtClean="0"/>
                  <a:t>10,000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r>
                  <a:rPr lang="en-GB" sz="2800" dirty="0" smtClean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/>
              </a:p>
              <a:p>
                <a:r>
                  <a:rPr lang="en-GB" sz="2800" dirty="0"/>
                  <a:t>	</a:t>
                </a:r>
                <a:r>
                  <a:rPr lang="en-GB" sz="2800" dirty="0" smtClean="0"/>
                  <a:t> I 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r>
                  <a:rPr lang="en-GB" sz="2800" dirty="0" smtClean="0">
                    <a:ea typeface="Cambria Math" panose="02040503050406030204" pitchFamily="18" charset="0"/>
                  </a:rPr>
                  <a:t>	 X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ea typeface="Cambria Math" panose="02040503050406030204" pitchFamily="18" charset="0"/>
                  </a:rPr>
                  <a:t>	</a:t>
                </a:r>
                <a:r>
                  <a:rPr lang="en-GB" sz="2800" dirty="0" smtClean="0">
                    <a:ea typeface="Cambria Math" panose="02040503050406030204" pitchFamily="18" charset="0"/>
                  </a:rPr>
                  <a:t> 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endParaRPr lang="en-GB" sz="2800" dirty="0">
                  <a:ea typeface="Cambria Math" panose="02040503050406030204" pitchFamily="18" charset="0"/>
                </a:endParaRPr>
              </a:p>
              <a:p>
                <a:r>
                  <a:rPr lang="en-GB" sz="2800" dirty="0" smtClean="0">
                    <a:ea typeface="Cambria Math" panose="02040503050406030204" pitchFamily="18" charset="0"/>
                  </a:rPr>
                  <a:t>3)	What does ascending mean?</a:t>
                </a:r>
                <a:r>
                  <a:rPr lang="en-GB" sz="2800" dirty="0" smtClean="0"/>
                  <a:t> </a:t>
                </a:r>
                <a:endParaRPr lang="en-GB" sz="2800" dirty="0">
                  <a:ea typeface="Cambria Math" panose="02040503050406030204" pitchFamily="18" charset="0"/>
                </a:endParaRPr>
              </a:p>
              <a:p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>
                  <a:buAutoNum type="arabicParenR"/>
                </a:pPr>
                <a:endParaRPr lang="en-GB" sz="2800" dirty="0" smtClean="0">
                  <a:latin typeface="Calibri" panose="020F0502020204030204" pitchFamily="34" charset="0"/>
                </a:endParaRPr>
              </a:p>
              <a:p>
                <a:endParaRPr lang="en-GB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12" y="334776"/>
                <a:ext cx="6078008" cy="5693866"/>
              </a:xfrm>
              <a:prstGeom prst="rect">
                <a:avLst/>
              </a:prstGeom>
              <a:blipFill>
                <a:blip r:embed="rId5"/>
                <a:stretch>
                  <a:fillRect l="-2106" t="-1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39726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67512" y="334776"/>
                <a:ext cx="6078008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FontTx/>
                  <a:buAutoNum type="arabicParenR"/>
                </a:pPr>
                <a:r>
                  <a:rPr lang="en-GB" sz="2800" dirty="0" smtClean="0"/>
                  <a:t>300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 smtClean="0"/>
                  <a:t>10,000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 smtClean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/>
              </a:p>
              <a:p>
                <a:r>
                  <a:rPr lang="en-GB" sz="2800" dirty="0"/>
                  <a:t>	 I  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ea typeface="Cambria Math" panose="02040503050406030204" pitchFamily="18" charset="0"/>
                  </a:rPr>
                  <a:t>	 X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ea typeface="Cambria Math" panose="02040503050406030204" pitchFamily="18" charset="0"/>
                  </a:rPr>
                  <a:t>	 V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  <a:p>
                <a:endParaRPr lang="en-GB" sz="2800" dirty="0">
                  <a:ea typeface="Cambria Math" panose="02040503050406030204" pitchFamily="18" charset="0"/>
                </a:endParaRPr>
              </a:p>
              <a:p>
                <a:pPr marL="514350" indent="-514350">
                  <a:buFontTx/>
                  <a:buAutoNum type="arabicParenR"/>
                </a:pPr>
                <a:endParaRPr lang="en-GB" sz="2800" dirty="0">
                  <a:ea typeface="Cambria Math" panose="02040503050406030204" pitchFamily="18" charset="0"/>
                </a:endParaRPr>
              </a:p>
              <a:p>
                <a:r>
                  <a:rPr lang="en-GB" sz="2800" dirty="0" smtClean="0">
                    <a:ea typeface="Cambria Math" panose="02040503050406030204" pitchFamily="18" charset="0"/>
                  </a:rPr>
                  <a:t>3)	What does ascending mean?</a:t>
                </a:r>
                <a:r>
                  <a:rPr lang="en-GB" sz="2800" dirty="0" smtClean="0"/>
                  <a:t> </a:t>
                </a:r>
                <a:endParaRPr lang="en-GB" sz="2800" dirty="0">
                  <a:ea typeface="Cambria Math" panose="02040503050406030204" pitchFamily="18" charset="0"/>
                </a:endParaRPr>
              </a:p>
              <a:p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>
                  <a:buAutoNum type="arabicParenR"/>
                </a:pPr>
                <a:endParaRPr lang="en-GB" sz="2800" dirty="0" smtClean="0">
                  <a:latin typeface="Calibri" panose="020F0502020204030204" pitchFamily="34" charset="0"/>
                </a:endParaRPr>
              </a:p>
              <a:p>
                <a:endParaRPr lang="en-GB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12" y="334776"/>
                <a:ext cx="6078008" cy="5693866"/>
              </a:xfrm>
              <a:prstGeom prst="rect">
                <a:avLst/>
              </a:prstGeom>
              <a:blipFill>
                <a:blip r:embed="rId5"/>
                <a:stretch>
                  <a:fillRect l="-2106" t="-1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882817" y="1615314"/>
            <a:ext cx="1693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100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4683" y="348424"/>
            <a:ext cx="1693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10,304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34422" y="4192668"/>
            <a:ext cx="2384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Getting larger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82817" y="2042342"/>
            <a:ext cx="1693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2817" y="2469370"/>
            <a:ext cx="1693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10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82817" y="2896399"/>
            <a:ext cx="1693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5</a:t>
            </a:r>
            <a:endParaRPr lang="en-GB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15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0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90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49365"/>
              </p:ext>
            </p:extLst>
          </p:nvPr>
        </p:nvGraphicFramePr>
        <p:xfrm>
          <a:off x="2763312" y="502971"/>
          <a:ext cx="5214965" cy="18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47" name="Oval 46"/>
          <p:cNvSpPr/>
          <p:nvPr/>
        </p:nvSpPr>
        <p:spPr>
          <a:xfrm>
            <a:off x="7020249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7521891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778" y="382057"/>
            <a:ext cx="947267" cy="654166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67512" y="961054"/>
            <a:ext cx="2095800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>
                <a:latin typeface="+mn-lt"/>
              </a:rPr>
              <a:t>Dexter’s number</a:t>
            </a:r>
            <a:endParaRPr lang="en-GB" sz="2400" dirty="0">
              <a:latin typeface="+mn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880551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342379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894586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4356414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3894586" y="155833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365571" y="155833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5979664" y="110169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77" y="2742766"/>
            <a:ext cx="880755" cy="1244421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770164" y="3683132"/>
            <a:ext cx="1890497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>
                <a:latin typeface="+mn-lt"/>
              </a:rPr>
              <a:t>Dora’s number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72317"/>
              </p:ext>
            </p:extLst>
          </p:nvPr>
        </p:nvGraphicFramePr>
        <p:xfrm>
          <a:off x="2791267" y="2792824"/>
          <a:ext cx="5214965" cy="18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30" name="Oval 29"/>
          <p:cNvSpPr/>
          <p:nvPr/>
        </p:nvSpPr>
        <p:spPr>
          <a:xfrm>
            <a:off x="7092428" y="339155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908506" y="339155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3370334" y="339155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038749" y="339155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2908506" y="390632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3371296" y="390632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7020249" y="155833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601" y="5072829"/>
            <a:ext cx="1250012" cy="875008"/>
          </a:xfrm>
          <a:prstGeom prst="rect">
            <a:avLst/>
          </a:prstGeom>
        </p:spPr>
      </p:pic>
      <p:sp>
        <p:nvSpPr>
          <p:cNvPr id="42" name="Rounded Rectangular Callout 41"/>
          <p:cNvSpPr/>
          <p:nvPr/>
        </p:nvSpPr>
        <p:spPr>
          <a:xfrm>
            <a:off x="770164" y="4911152"/>
            <a:ext cx="5569499" cy="1084507"/>
          </a:xfrm>
          <a:prstGeom prst="wedgeRoundRectCallout">
            <a:avLst>
              <a:gd name="adj1" fmla="val 59051"/>
              <a:gd name="adj2" fmla="val 7148"/>
              <a:gd name="adj3" fmla="val 1666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Dexter’s number is greater!  He has used 10 counters whereas Dora has only used 6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082060" y="1932017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</a:rPr>
              <a:t>2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4209126" y="1928552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4</a:t>
            </a:r>
            <a:endParaRPr lang="en-GB" sz="2800" dirty="0">
              <a:latin typeface="+mn-lt"/>
            </a:endParaRPr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5177860" y="1922128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0</a:t>
            </a:r>
            <a:endParaRPr lang="en-GB" sz="2800" dirty="0">
              <a:latin typeface="+mn-lt"/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6171805" y="1918334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1</a:t>
            </a:r>
            <a:endParaRPr lang="en-GB" sz="2800" dirty="0">
              <a:latin typeface="+mn-lt"/>
            </a:endParaRP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7283686" y="1918334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3</a:t>
            </a:r>
            <a:endParaRPr lang="en-GB" sz="2800" dirty="0">
              <a:latin typeface="+mn-lt"/>
            </a:endParaRP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3179585" y="4241972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4</a:t>
            </a:r>
            <a:endParaRPr lang="en-GB" sz="2800" dirty="0">
              <a:latin typeface="+mn-lt"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4130151" y="4235116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0</a:t>
            </a:r>
            <a:endParaRPr lang="en-GB" sz="2800" dirty="0">
              <a:latin typeface="+mn-lt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5117625" y="4241972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1</a:t>
            </a:r>
            <a:endParaRPr lang="en-GB" sz="2800" dirty="0">
              <a:latin typeface="+mn-lt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6257850" y="4235116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0</a:t>
            </a:r>
            <a:endParaRPr lang="en-GB" sz="2800" dirty="0">
              <a:latin typeface="+mn-lt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7283686" y="4228860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1</a:t>
            </a:r>
            <a:endParaRPr lang="en-GB" sz="2800" dirty="0">
              <a:latin typeface="+mn-lt"/>
            </a:endParaRPr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1112755" y="1645257"/>
            <a:ext cx="2258541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24,013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1214023" y="4321852"/>
            <a:ext cx="2258541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40,101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itle 1"/>
              <p:cNvSpPr txBox="1">
                <a:spLocks/>
              </p:cNvSpPr>
              <p:nvPr/>
            </p:nvSpPr>
            <p:spPr>
              <a:xfrm>
                <a:off x="534421" y="2374328"/>
                <a:ext cx="3906574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24,013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 40,101</a:t>
                </a:r>
                <a:endParaRPr lang="en-GB" sz="2800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21" y="2374328"/>
                <a:ext cx="3906574" cy="706030"/>
              </a:xfrm>
              <a:prstGeom prst="rect">
                <a:avLst/>
              </a:prstGeom>
              <a:blipFill>
                <a:blip r:embed="rId8"/>
                <a:stretch>
                  <a:fillRect l="-3276" t="-13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312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6" presetClass="emph" presetSubtype="0" fill="hold" grpId="0" nodeType="after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1" grpId="0" animBg="1"/>
      <p:bldP spid="32" grpId="0" animBg="1"/>
      <p:bldP spid="38" grpId="0" animBg="1"/>
      <p:bldP spid="39" grpId="0" animBg="1"/>
      <p:bldP spid="42" grpId="0" animBg="1"/>
      <p:bldP spid="43" grpId="0"/>
      <p:bldP spid="43" grpId="1"/>
      <p:bldP spid="44" grpId="0"/>
      <p:bldP spid="54" grpId="0"/>
      <p:bldP spid="55" grpId="0"/>
      <p:bldP spid="56" grpId="0"/>
      <p:bldP spid="57" grpId="0"/>
      <p:bldP spid="57" grpId="1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018031"/>
              </p:ext>
            </p:extLst>
          </p:nvPr>
        </p:nvGraphicFramePr>
        <p:xfrm>
          <a:off x="2548991" y="799757"/>
          <a:ext cx="5214965" cy="21148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660616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6805928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307570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666230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128058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684133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5765343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6805928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899713" y="2419334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5</a:t>
            </a:r>
            <a:endParaRPr lang="en-GB" sz="2800" dirty="0">
              <a:latin typeface="+mn-lt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50478" y="1077583"/>
            <a:ext cx="775459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A</a:t>
            </a:r>
            <a:endParaRPr lang="en-GB" sz="2800" dirty="0">
              <a:latin typeface="+mn-lt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7291479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816290" y="228952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7300800" y="228952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249853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Oval 33"/>
          <p:cNvSpPr/>
          <p:nvPr/>
        </p:nvSpPr>
        <p:spPr>
          <a:xfrm>
            <a:off x="5765343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249853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5778897" y="228952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6263407" y="228952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4719713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5204223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4719713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5204223" y="182416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4183435" y="1348022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879113"/>
              </p:ext>
            </p:extLst>
          </p:nvPr>
        </p:nvGraphicFramePr>
        <p:xfrm>
          <a:off x="2548991" y="3524318"/>
          <a:ext cx="5214965" cy="21148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660616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6771407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631709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093537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3649612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Oval 49"/>
          <p:cNvSpPr/>
          <p:nvPr/>
        </p:nvSpPr>
        <p:spPr>
          <a:xfrm>
            <a:off x="5730822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Oval 55"/>
          <p:cNvSpPr/>
          <p:nvPr/>
        </p:nvSpPr>
        <p:spPr>
          <a:xfrm>
            <a:off x="6180334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4685192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5169702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Oval 61"/>
          <p:cNvSpPr/>
          <p:nvPr/>
        </p:nvSpPr>
        <p:spPr>
          <a:xfrm>
            <a:off x="4685192" y="456237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Oval 62"/>
          <p:cNvSpPr/>
          <p:nvPr/>
        </p:nvSpPr>
        <p:spPr>
          <a:xfrm>
            <a:off x="5169702" y="456237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Oval 63"/>
          <p:cNvSpPr/>
          <p:nvPr/>
        </p:nvSpPr>
        <p:spPr>
          <a:xfrm>
            <a:off x="5195145" y="228952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Oval 64"/>
          <p:cNvSpPr/>
          <p:nvPr/>
        </p:nvSpPr>
        <p:spPr>
          <a:xfrm>
            <a:off x="4148914" y="413398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1550478" y="4483736"/>
            <a:ext cx="775459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B</a:t>
            </a:r>
            <a:endParaRPr lang="en-GB" sz="2800" dirty="0">
              <a:latin typeface="+mn-lt"/>
            </a:endParaRP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4968882" y="5063312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4</a:t>
            </a:r>
            <a:endParaRPr lang="en-GB" sz="28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itle 1"/>
              <p:cNvSpPr txBox="1">
                <a:spLocks/>
              </p:cNvSpPr>
              <p:nvPr/>
            </p:nvSpPr>
            <p:spPr>
              <a:xfrm>
                <a:off x="1361763" y="3029002"/>
                <a:ext cx="3906574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A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 B</a:t>
                </a:r>
                <a:endParaRPr lang="en-GB" sz="2800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763" y="3029002"/>
                <a:ext cx="3906574" cy="706030"/>
              </a:xfrm>
              <a:prstGeom prst="rect">
                <a:avLst/>
              </a:prstGeom>
              <a:blipFill>
                <a:blip r:embed="rId5"/>
                <a:stretch>
                  <a:fillRect l="-3120" t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itle 1"/>
          <p:cNvSpPr txBox="1">
            <a:spLocks/>
          </p:cNvSpPr>
          <p:nvPr/>
        </p:nvSpPr>
        <p:spPr>
          <a:xfrm>
            <a:off x="2865485" y="2354366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</a:rPr>
              <a:t>2</a:t>
            </a:r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2868944" y="5051141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</a:rPr>
              <a:t>2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654413" y="799757"/>
            <a:ext cx="977580" cy="483945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3907187" y="2366762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</a:rPr>
              <a:t>2</a:t>
            </a: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3853164" y="5051141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</a:rPr>
              <a:t>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8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7" grpId="0"/>
      <p:bldP spid="68" grpId="0"/>
      <p:bldP spid="46" grpId="0"/>
      <p:bldP spid="51" grpId="0"/>
      <p:bldP spid="3" grpId="0" animBg="1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14786"/>
              </p:ext>
            </p:extLst>
          </p:nvPr>
        </p:nvGraphicFramePr>
        <p:xfrm>
          <a:off x="2871984" y="584488"/>
          <a:ext cx="5214965" cy="30332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257897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7139283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565472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007126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6129780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7139283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186234" y="3111067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0</a:t>
            </a:r>
            <a:endParaRPr lang="en-GB" sz="2800" dirty="0">
              <a:latin typeface="+mn-lt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92257" y="543656"/>
            <a:ext cx="2792922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A) 7,996	</a:t>
            </a:r>
            <a:endParaRPr lang="en-GB" sz="2800" dirty="0">
              <a:latin typeface="+mn-lt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7565472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7139283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7565472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573346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Oval 33"/>
          <p:cNvSpPr/>
          <p:nvPr/>
        </p:nvSpPr>
        <p:spPr>
          <a:xfrm>
            <a:off x="6129780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573346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6129780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6573346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5064497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5488662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5064497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5488662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4447978" y="1132753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326041"/>
              </p:ext>
            </p:extLst>
          </p:nvPr>
        </p:nvGraphicFramePr>
        <p:xfrm>
          <a:off x="2833430" y="3926985"/>
          <a:ext cx="5214965" cy="21148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93">
                  <a:extLst>
                    <a:ext uri="{9D8B030D-6E8A-4147-A177-3AD203B41FA5}">
                      <a16:colId xmlns:a16="http://schemas.microsoft.com/office/drawing/2014/main" val="4059377862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1589910220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069221138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2550450566"/>
                    </a:ext>
                  </a:extLst>
                </a:gridCol>
                <a:gridCol w="1042993">
                  <a:extLst>
                    <a:ext uri="{9D8B030D-6E8A-4147-A177-3AD203B41FA5}">
                      <a16:colId xmlns:a16="http://schemas.microsoft.com/office/drawing/2014/main" val="544942445"/>
                    </a:ext>
                  </a:extLst>
                </a:gridCol>
              </a:tblGrid>
              <a:tr h="4542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TTh</a:t>
                      </a:r>
                      <a:endParaRPr lang="en-GB" sz="2000" b="1" dirty="0">
                        <a:latin typeface="Berlin Sans FB" panose="020E0602020502020306" pitchFamily="34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latin typeface="+mn-lt"/>
                        </a:rPr>
                        <a:t>Th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H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T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+mn-lt"/>
                        </a:rPr>
                        <a:t>O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756721"/>
                  </a:ext>
                </a:extLst>
              </a:tr>
              <a:tr h="1660616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Berlin Sans FB" panose="020E0602020502020306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77473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7139283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950669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412497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007126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Oval 49"/>
          <p:cNvSpPr/>
          <p:nvPr/>
        </p:nvSpPr>
        <p:spPr>
          <a:xfrm>
            <a:off x="6129780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Oval 55"/>
          <p:cNvSpPr/>
          <p:nvPr/>
        </p:nvSpPr>
        <p:spPr>
          <a:xfrm>
            <a:off x="6573346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5064497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5488662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itle 1"/>
              <p:cNvSpPr txBox="1">
                <a:spLocks/>
              </p:cNvSpPr>
              <p:nvPr/>
            </p:nvSpPr>
            <p:spPr>
              <a:xfrm>
                <a:off x="1089636" y="5218226"/>
                <a:ext cx="3906574" cy="70603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A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2800" dirty="0" smtClean="0">
                    <a:solidFill>
                      <a:schemeClr val="accent1"/>
                    </a:solidFill>
                    <a:latin typeface="+mn-lt"/>
                  </a:rPr>
                  <a:t> B</a:t>
                </a:r>
                <a:endParaRPr lang="en-GB" sz="2800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636" y="5218226"/>
                <a:ext cx="3906574" cy="706030"/>
              </a:xfrm>
              <a:prstGeom prst="rect">
                <a:avLst/>
              </a:prstGeom>
              <a:blipFill>
                <a:blip r:embed="rId5"/>
                <a:stretch>
                  <a:fillRect l="-3276" t="-13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itle 1"/>
          <p:cNvSpPr txBox="1">
            <a:spLocks/>
          </p:cNvSpPr>
          <p:nvPr/>
        </p:nvSpPr>
        <p:spPr>
          <a:xfrm>
            <a:off x="692257" y="3582615"/>
            <a:ext cx="2792922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B)  21,253	</a:t>
            </a:r>
            <a:endParaRPr lang="en-GB" sz="2800" dirty="0">
              <a:latin typeface="+mn-lt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007126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Oval 51"/>
          <p:cNvSpPr/>
          <p:nvPr/>
        </p:nvSpPr>
        <p:spPr>
          <a:xfrm>
            <a:off x="4447978" y="162254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Oval 52"/>
          <p:cNvSpPr/>
          <p:nvPr/>
        </p:nvSpPr>
        <p:spPr>
          <a:xfrm>
            <a:off x="4007126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Oval 53"/>
          <p:cNvSpPr/>
          <p:nvPr/>
        </p:nvSpPr>
        <p:spPr>
          <a:xfrm>
            <a:off x="4447978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Oval 54"/>
          <p:cNvSpPr/>
          <p:nvPr/>
        </p:nvSpPr>
        <p:spPr>
          <a:xfrm>
            <a:off x="4007126" y="259174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Oval 56"/>
          <p:cNvSpPr/>
          <p:nvPr/>
        </p:nvSpPr>
        <p:spPr>
          <a:xfrm>
            <a:off x="5064497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Oval 57"/>
          <p:cNvSpPr/>
          <p:nvPr/>
        </p:nvSpPr>
        <p:spPr>
          <a:xfrm>
            <a:off x="5488662" y="2108416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5064497" y="259174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Oval 68"/>
          <p:cNvSpPr/>
          <p:nvPr/>
        </p:nvSpPr>
        <p:spPr>
          <a:xfrm>
            <a:off x="5488662" y="259174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Oval 69"/>
          <p:cNvSpPr/>
          <p:nvPr/>
        </p:nvSpPr>
        <p:spPr>
          <a:xfrm>
            <a:off x="5064497" y="303324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" name="Oval 70"/>
          <p:cNvSpPr/>
          <p:nvPr/>
        </p:nvSpPr>
        <p:spPr>
          <a:xfrm>
            <a:off x="6129780" y="259174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Oval 71"/>
          <p:cNvSpPr/>
          <p:nvPr/>
        </p:nvSpPr>
        <p:spPr>
          <a:xfrm>
            <a:off x="6573346" y="2591740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Oval 72"/>
          <p:cNvSpPr/>
          <p:nvPr/>
        </p:nvSpPr>
        <p:spPr>
          <a:xfrm>
            <a:off x="6129780" y="3033245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Oval 73"/>
          <p:cNvSpPr/>
          <p:nvPr/>
        </p:nvSpPr>
        <p:spPr>
          <a:xfrm>
            <a:off x="6129780" y="493962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Oval 74"/>
          <p:cNvSpPr/>
          <p:nvPr/>
        </p:nvSpPr>
        <p:spPr>
          <a:xfrm>
            <a:off x="6573346" y="493962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Oval 75"/>
          <p:cNvSpPr/>
          <p:nvPr/>
        </p:nvSpPr>
        <p:spPr>
          <a:xfrm>
            <a:off x="6129780" y="5401964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Oval 76"/>
          <p:cNvSpPr/>
          <p:nvPr/>
        </p:nvSpPr>
        <p:spPr>
          <a:xfrm>
            <a:off x="7565472" y="4479169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Oval 77"/>
          <p:cNvSpPr/>
          <p:nvPr/>
        </p:nvSpPr>
        <p:spPr>
          <a:xfrm>
            <a:off x="7139283" y="4939627"/>
            <a:ext cx="360000" cy="360000"/>
          </a:xfrm>
          <a:prstGeom prst="ellipse">
            <a:avLst/>
          </a:prstGeom>
          <a:gradFill flip="none" rotWithShape="1">
            <a:gsLst>
              <a:gs pos="0">
                <a:srgbClr val="FFFF66">
                  <a:shade val="30000"/>
                  <a:satMod val="115000"/>
                </a:srgbClr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FF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Oval 78"/>
          <p:cNvSpPr/>
          <p:nvPr/>
        </p:nvSpPr>
        <p:spPr>
          <a:xfrm>
            <a:off x="2657133" y="483387"/>
            <a:ext cx="1453705" cy="555849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194600" y="5581688"/>
            <a:ext cx="81252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2</a:t>
            </a:r>
            <a:endParaRPr lang="en-GB" sz="2800" dirty="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220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2" grpId="0" animBg="1"/>
      <p:bldP spid="23" grpId="0" animBg="1"/>
      <p:bldP spid="25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6" grpId="0" animBg="1"/>
      <p:bldP spid="60" grpId="0" animBg="1"/>
      <p:bldP spid="61" grpId="0" animBg="1"/>
      <p:bldP spid="68" grpId="0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22222" y="1424799"/>
            <a:ext cx="706969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Order the numbers, starting with the smallest.	</a:t>
            </a:r>
            <a:endParaRPr lang="en-GB" sz="2800" dirty="0">
              <a:latin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288931" y="2544806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513</a:t>
            </a:r>
            <a:endParaRPr lang="en-GB" sz="2800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8849" y="2575488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99</a:t>
            </a:r>
            <a:endParaRPr lang="en-GB" sz="2800" dirty="0">
              <a:latin typeface="+mn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53773" y="2544806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5,122</a:t>
            </a:r>
            <a:endParaRPr lang="en-GB" sz="28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46573" y="2575488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5,109</a:t>
            </a:r>
            <a:endParaRPr lang="en-GB" sz="2800" dirty="0">
              <a:latin typeface="+mn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71339" y="2556457"/>
            <a:ext cx="1816546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11,022</a:t>
            </a:r>
            <a:endParaRPr lang="en-GB" sz="2800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2223" y="3739665"/>
            <a:ext cx="7069693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_____      _____      _____        _____          </a:t>
            </a:r>
            <a:r>
              <a:rPr lang="en-GB" sz="2800" dirty="0"/>
              <a:t>_____</a:t>
            </a:r>
            <a:endParaRPr lang="en-GB" sz="2800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24934" y="2398374"/>
            <a:ext cx="1280899" cy="79207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240789" y="2391913"/>
            <a:ext cx="1275386" cy="79207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50643" y="3651257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99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483313" y="3651257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513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705960" y="2608007"/>
            <a:ext cx="866201" cy="3099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194807" y="2619658"/>
            <a:ext cx="890292" cy="3249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65845" y="2372074"/>
            <a:ext cx="1444085" cy="79207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417019" y="2398374"/>
            <a:ext cx="1444085" cy="79207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598616" y="2244494"/>
            <a:ext cx="7620" cy="3961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288216" y="2179320"/>
            <a:ext cx="7620" cy="3961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3736969" y="3651257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5,109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028177" y="2640662"/>
            <a:ext cx="908325" cy="3463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5245812" y="3651257"/>
            <a:ext cx="1069848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5,122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2399519" y="2598244"/>
            <a:ext cx="908325" cy="3463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/>
          <p:cNvSpPr txBox="1">
            <a:spLocks/>
          </p:cNvSpPr>
          <p:nvPr/>
        </p:nvSpPr>
        <p:spPr>
          <a:xfrm>
            <a:off x="6832504" y="3651257"/>
            <a:ext cx="1258140" cy="7060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chemeClr val="accent1"/>
                </a:solidFill>
                <a:latin typeface="+mn-lt"/>
              </a:rPr>
              <a:t>11,022</a:t>
            </a:r>
            <a:endParaRPr lang="en-GB" sz="28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019266" y="2374989"/>
            <a:ext cx="1275386" cy="79207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437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2" grpId="0"/>
      <p:bldP spid="15" grpId="0"/>
      <p:bldP spid="21" grpId="0" animBg="1"/>
      <p:bldP spid="21" grpId="1" animBg="1"/>
      <p:bldP spid="22" grpId="0" animBg="1"/>
      <p:bldP spid="22" grpId="1" animBg="1"/>
      <p:bldP spid="26" grpId="0"/>
      <p:bldP spid="29" grpId="0"/>
      <p:bldP spid="31" grpId="0"/>
      <p:bldP spid="28" grpId="0" animBg="1"/>
      <p:bldP spid="28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1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4.8|1.8|1.2|1.6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|25.8|4.4|3.3|1.4|2.4|3.6|14.9|3.2|1.6|1.4|1.8|3.3|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1|14.6|2.2|12|13|1.2|6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6.4|4.8|3.8|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1|6.8|9.5|6|4.6|19.3|11.1|1.2|0.8|2.5|1|0.6|4.3|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|5.1|4.8|2|9.2|12.4|2.7|3|7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0.9|6.8|6.1|3.6|1.6|9.1|2.4|9.9|2.1|7.2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4.3|4|7.4|1.4|4.1|0.8|1.4|1|9.4"/>
</p:tagLst>
</file>

<file path=ppt/theme/theme1.xml><?xml version="1.0" encoding="utf-8"?>
<a:theme xmlns:a="http://schemas.openxmlformats.org/drawingml/2006/main" name="1_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et ready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t ready ques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et's learn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et's learn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Your tur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Your turn activity less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9" ma:contentTypeDescription="Create a new document." ma:contentTypeScope="" ma:versionID="b2c766a94e95002ac4288712d4fa69c8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7178f4fb24cd49e559b70803ab372ab1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727757-3061-47D3-99FD-9493F136DC43}">
  <ds:schemaRefs>
    <ds:schemaRef ds:uri="http://schemas.microsoft.com/office/2006/metadata/properties"/>
    <ds:schemaRef ds:uri="http://www.w3.org/XML/1998/namespace"/>
    <ds:schemaRef ds:uri="522d4c35-b548-4432-90ae-af4376e1c4b4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B0CA552-F256-4543-87A7-CAD212BF6F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A976BF-BA58-4DED-B6CD-0D8A580477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280</Words>
  <Application>Microsoft Office PowerPoint</Application>
  <PresentationFormat>On-screen Show (4:3)</PresentationFormat>
  <Paragraphs>139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14</vt:i4>
      </vt:variant>
    </vt:vector>
  </HeadingPairs>
  <TitlesOfParts>
    <vt:vector size="33" baseType="lpstr">
      <vt:lpstr>Arial</vt:lpstr>
      <vt:lpstr>Berlin Sans FB</vt:lpstr>
      <vt:lpstr>Calibri</vt:lpstr>
      <vt:lpstr>Calibri Light</vt:lpstr>
      <vt:lpstr>Cambria Math</vt:lpstr>
      <vt:lpstr>Comic Sans MS</vt:lpstr>
      <vt:lpstr>KG Primary Penmanship</vt:lpstr>
      <vt:lpstr>1_Title slide</vt:lpstr>
      <vt:lpstr>Get ready title</vt:lpstr>
      <vt:lpstr>Get ready questions</vt:lpstr>
      <vt:lpstr>Let's learn title</vt:lpstr>
      <vt:lpstr>Let's learn slides</vt:lpstr>
      <vt:lpstr>Your turn</vt:lpstr>
      <vt:lpstr>Your turn activity lesson</vt:lpstr>
      <vt:lpstr>Custom Design</vt:lpstr>
      <vt:lpstr>1_Custom Design</vt:lpstr>
      <vt:lpstr>2_Custom Design</vt:lpstr>
      <vt:lpstr>3_Custom Design</vt:lpstr>
      <vt:lpstr>Title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Have a go at questions 1 - 4 on the worksheet</vt:lpstr>
      <vt:lpstr>PowerPoint Presentation</vt:lpstr>
      <vt:lpstr>PowerPoint Presentation</vt:lpstr>
      <vt:lpstr>PowerPoint Presentation</vt:lpstr>
      <vt:lpstr>Have a go at the rest of the worksheet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teacher</cp:lastModifiedBy>
  <cp:revision>304</cp:revision>
  <dcterms:created xsi:type="dcterms:W3CDTF">2019-07-05T11:02:13Z</dcterms:created>
  <dcterms:modified xsi:type="dcterms:W3CDTF">2020-09-15T21:40:07Z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